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svg" ContentType="image/svg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notesMasterIdLst>
    <p:notesMasterId r:id="rId26"/>
  </p:notesMasterIdLst>
  <p:sldIdLst>
    <p:sldId id="256" r:id="rId2"/>
    <p:sldId id="257" r:id="rId3"/>
    <p:sldId id="258" r:id="rId4"/>
    <p:sldId id="263" r:id="rId5"/>
    <p:sldId id="265" r:id="rId6"/>
    <p:sldId id="272" r:id="rId7"/>
    <p:sldId id="282" r:id="rId8"/>
    <p:sldId id="268" r:id="rId9"/>
    <p:sldId id="270" r:id="rId10"/>
    <p:sldId id="271" r:id="rId11"/>
    <p:sldId id="281" r:id="rId12"/>
    <p:sldId id="274" r:id="rId13"/>
    <p:sldId id="273" r:id="rId14"/>
    <p:sldId id="275" r:id="rId15"/>
    <p:sldId id="276" r:id="rId16"/>
    <p:sldId id="277" r:id="rId17"/>
    <p:sldId id="278" r:id="rId18"/>
    <p:sldId id="279" r:id="rId19"/>
    <p:sldId id="280" r:id="rId20"/>
    <p:sldId id="283" r:id="rId21"/>
    <p:sldId id="284" r:id="rId22"/>
    <p:sldId id="264" r:id="rId23"/>
    <p:sldId id="261" r:id="rId24"/>
    <p:sldId id="26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31"/>
    <p:restoredTop sz="94655"/>
  </p:normalViewPr>
  <p:slideViewPr>
    <p:cSldViewPr snapToGrid="0" snapToObjects="1">
      <p:cViewPr varScale="1">
        <p:scale>
          <a:sx n="109" d="100"/>
          <a:sy n="109" d="100"/>
        </p:scale>
        <p:origin x="200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ED463-EBED-9A4F-A8F3-721133C2CCA4}" type="datetimeFigureOut">
              <a:rPr lang="en-US" smtClean="0"/>
              <a:t>5/24/18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1C0D7-7464-7944-B1BD-2C71C66F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45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86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29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64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92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01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08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27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17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1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6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5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58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394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35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60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17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49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98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34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41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1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26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3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3D9D-2ACF-774E-B22F-BF8A6A564DF3}" type="datetime1">
              <a:rPr lang="en-IN" smtClean="0"/>
              <a:t>24/05/18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Ⓒ 2017 IBM Research, India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63F42-5FC3-AA4E-A196-70E149DC7250}" type="datetime1">
              <a:rPr lang="en-IN" smtClean="0"/>
              <a:t>24/05/18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Ⓒ 2017 IBM Research, India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895D-9611-5843-8EEC-BDB275A087BB}" type="datetime1">
              <a:rPr lang="en-IN" smtClean="0"/>
              <a:t>24/05/18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Ⓒ 2017 IBM Research, India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AF68C-F097-BB46-9796-FFE612FA7204}" type="datetime1">
              <a:rPr lang="en-IN" smtClean="0"/>
              <a:t>24/05/18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Ⓒ 2017 IBM Research, India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7222A-4D11-F144-87B4-52675AF671D1}" type="datetime1">
              <a:rPr lang="en-IN" smtClean="0"/>
              <a:t>24/05/18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Ⓒ 2017 IBM Research, India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37B89-3F77-004F-8D99-F32F33C8CF2E}" type="datetime1">
              <a:rPr lang="en-IN" smtClean="0"/>
              <a:t>24/05/18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Ⓒ 2017 IBM Research, India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ADE4D-71EA-BA49-8B08-96A382756F65}" type="datetime1">
              <a:rPr lang="en-IN" smtClean="0"/>
              <a:t>24/05/18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Ⓒ 2017 IBM Research, India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76DBE-1997-444C-9AA0-D81C9B62E477}" type="datetime1">
              <a:rPr lang="en-IN" smtClean="0"/>
              <a:t>24/05/18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Ⓒ 2017 IBM Research, India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4E72-E834-D84E-A919-53A55A4EA3FD}" type="datetime1">
              <a:rPr lang="en-IN" smtClean="0"/>
              <a:t>24/05/18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Ⓒ 2017 IBM Research, India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75D16-7634-064A-9F91-5B4A88A58AB2}" type="datetime1">
              <a:rPr lang="en-IN" smtClean="0"/>
              <a:t>24/05/18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Ⓒ 2017 IBM Research, India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45CEA-F259-3D4D-84CD-813BB61858A5}" type="datetime1">
              <a:rPr lang="en-IN" smtClean="0"/>
              <a:t>24/05/18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72F2C-F5E3-0B4C-ADB4-670F81EA99FD}" type="datetime1">
              <a:rPr lang="en-IN" smtClean="0"/>
              <a:t>24/05/18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Ⓒ 2017 IBM Research, India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5" b="15325"/>
          <a:stretch/>
        </p:blipFill>
        <p:spPr>
          <a:xfrm>
            <a:off x="11349724" y="80010"/>
            <a:ext cx="842276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1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_4CE13732.sv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_4CE13732.sv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_4CE13732.sv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_4CE13732.sv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_4CE13732.sv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_4CE13732.sv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_4CE13732.sv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_4CE13732.sv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_4CE13732.sv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_4CE13732.sv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_AB81F897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_4CE13732.svg"/><Relationship Id="rId5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_4CE13732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_4CE13732.svg"/><Relationship Id="rId5" Type="http://schemas.openxmlformats.org/officeDocument/2006/relationships/hyperlink" Target="https://medium.com/ibm-watson/exploring-deep-learning-and-neural-network-modeler-with-watson-studio-ead35d21a438" TargetMode="External"/><Relationship Id="rId6" Type="http://schemas.openxmlformats.org/officeDocument/2006/relationships/hyperlink" Target="https://medium.com/ibm-watson/accelerate-your-deep-learning-experiments-with-ibms-neural-network-modeler-dd0c92fba814" TargetMode="External"/><Relationship Id="rId7" Type="http://schemas.openxmlformats.org/officeDocument/2006/relationships/hyperlink" Target="https://medium.com/ibm-watson/deep-learning-now-in-ibm-watson-studio-d8ba311e4ff1" TargetMode="External"/><Relationship Id="rId8" Type="http://schemas.openxmlformats.org/officeDocument/2006/relationships/hyperlink" Target="https://www.youtube.com/watch?v=EDQ0AWcUBn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_4BB266D8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_7284603D.svg"/><Relationship Id="rId5" Type="http://schemas.openxmlformats.org/officeDocument/2006/relationships/hyperlink" Target="http://console.bluemix.com/" TargetMode="External"/><Relationship Id="rId6" Type="http://schemas.openxmlformats.org/officeDocument/2006/relationships/hyperlink" Target="http://datascience.ibm.com/" TargetMode="External"/><Relationship Id="rId7" Type="http://schemas.openxmlformats.org/officeDocument/2006/relationships/hyperlink" Target="https://github.ibm.com/DARVIZ/darviz/wiki/NNM-Tutoria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_495E4167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_70FE184A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_4CE13732.sv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_4CE13732.sv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_AB81F897.sv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_4CE13732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4" name="Straight Connector 43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val 4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: Shape 49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Oval 51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30" y="3350020"/>
            <a:ext cx="7670620" cy="1737360"/>
          </a:xfrm>
        </p:spPr>
        <p:txBody>
          <a:bodyPr anchor="ctr">
            <a:noAutofit/>
          </a:bodyPr>
          <a:lstStyle/>
          <a:p>
            <a:pPr algn="r"/>
            <a:r>
              <a:rPr lang="en-US" sz="4800" b="1" dirty="0" smtClean="0">
                <a:latin typeface="Century" charset="0"/>
                <a:ea typeface="Century" charset="0"/>
                <a:cs typeface="Century" charset="0"/>
              </a:rPr>
              <a:t>Neural Network Modeler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Powered by: Watson Studio 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00392" y="433911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Naveen Panwar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50761" y="6328360"/>
            <a:ext cx="268581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C4B7CA5-F684-6847-B4CE-5EAF96F02D49}" type="datetime1">
              <a:rPr lang="en-IN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24/05/18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730898" y="6356350"/>
            <a:ext cx="6668122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4767" y="6356350"/>
            <a:ext cx="56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8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Modeler Flow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24/05/18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21"/>
          <a:stretch/>
        </p:blipFill>
        <p:spPr>
          <a:xfrm>
            <a:off x="348456" y="1911739"/>
            <a:ext cx="4195215" cy="35005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3" t="-591" r="3499" b="591"/>
          <a:stretch/>
        </p:blipFill>
        <p:spPr>
          <a:xfrm>
            <a:off x="4597501" y="1911739"/>
            <a:ext cx="4301391" cy="350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9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NNM Canvas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24/05/18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15" y="1859972"/>
            <a:ext cx="6796454" cy="424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7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Publish Training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24/05/18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62" y="1699008"/>
            <a:ext cx="7311430" cy="4569644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562164" y="2358913"/>
            <a:ext cx="408791" cy="3724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Create Experiment 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24/05/18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81" y="1775426"/>
            <a:ext cx="6997566" cy="43734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23529" y="3087445"/>
            <a:ext cx="1151069" cy="344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69228" y="4745916"/>
            <a:ext cx="2719892" cy="450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Add Training Definition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24/05/18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5688" y="8225296"/>
            <a:ext cx="565644" cy="168541"/>
          </a:xfrm>
        </p:spPr>
        <p:txBody>
          <a:bodyPr>
            <a:normAutofit fontScale="47500" lnSpcReduction="20000"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59" y="1868946"/>
            <a:ext cx="6964376" cy="43527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70639" y="3075813"/>
            <a:ext cx="1160585" cy="237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8535444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Add COS Details to Experiment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24/05/18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5688" y="8225296"/>
            <a:ext cx="565644" cy="168541"/>
          </a:xfrm>
        </p:spPr>
        <p:txBody>
          <a:bodyPr>
            <a:normAutofit fontScale="47500" lnSpcReduction="20000"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19" y="1826088"/>
            <a:ext cx="6658708" cy="41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8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895245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Create and Run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24/05/18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5688" y="8225296"/>
            <a:ext cx="565644" cy="168541"/>
          </a:xfrm>
        </p:spPr>
        <p:txBody>
          <a:bodyPr>
            <a:normAutofit fontScale="47500" lnSpcReduction="20000"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02"/>
          <a:stretch/>
        </p:blipFill>
        <p:spPr>
          <a:xfrm>
            <a:off x="985554" y="1850753"/>
            <a:ext cx="7677799" cy="42994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00554" y="4642338"/>
            <a:ext cx="2825261" cy="527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941276" y="2901460"/>
            <a:ext cx="3475537" cy="709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69722" y="5416282"/>
            <a:ext cx="1793631" cy="480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5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895245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Experiments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24/05/18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5688" y="8225296"/>
            <a:ext cx="565644" cy="168541"/>
          </a:xfrm>
        </p:spPr>
        <p:txBody>
          <a:bodyPr>
            <a:normAutofit fontScale="47500" lnSpcReduction="20000"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23"/>
          <a:stretch/>
        </p:blipFill>
        <p:spPr>
          <a:xfrm>
            <a:off x="1136427" y="1807029"/>
            <a:ext cx="7648343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2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895245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Logs 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24/05/18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5688" y="8225296"/>
            <a:ext cx="565644" cy="168541"/>
          </a:xfrm>
        </p:spPr>
        <p:txBody>
          <a:bodyPr>
            <a:normAutofit fontScale="47500" lnSpcReduction="20000"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91"/>
          <a:stretch/>
        </p:blipFill>
        <p:spPr>
          <a:xfrm>
            <a:off x="1145735" y="1872027"/>
            <a:ext cx="7584052" cy="425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0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895245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Trained Model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24/05/18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5688" y="8225296"/>
            <a:ext cx="565644" cy="168541"/>
          </a:xfrm>
        </p:spPr>
        <p:txBody>
          <a:bodyPr>
            <a:normAutofit fontScale="47500" lnSpcReduction="20000"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75"/>
          <a:stretch/>
        </p:blipFill>
        <p:spPr>
          <a:xfrm>
            <a:off x="1103859" y="1872457"/>
            <a:ext cx="7663117" cy="411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3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="" xmlns:a16="http://schemas.microsoft.com/office/drawing/2014/main" id="{A066507E-0459-44F3-BFD4-BF68F3174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 dirty="0" smtClean="0">
                <a:latin typeface="Century" charset="0"/>
                <a:ea typeface="Century" charset="0"/>
                <a:cs typeface="Century" charset="0"/>
              </a:rPr>
              <a:t>Neural </a:t>
            </a:r>
            <a:r>
              <a:rPr lang="en-US" sz="2400" dirty="0">
                <a:latin typeface="Century" charset="0"/>
                <a:ea typeface="Century" charset="0"/>
                <a:cs typeface="Century" charset="0"/>
              </a:rPr>
              <a:t>Network </a:t>
            </a:r>
            <a:r>
              <a:rPr lang="en-US" sz="2400" dirty="0" smtClean="0">
                <a:latin typeface="Century" charset="0"/>
                <a:ea typeface="Century" charset="0"/>
                <a:cs typeface="Century" charset="0"/>
              </a:rPr>
              <a:t>Modeler(NNM)</a:t>
            </a:r>
            <a:endParaRPr lang="en-US" sz="2400" dirty="0">
              <a:latin typeface="Century" charset="0"/>
              <a:ea typeface="Century" charset="0"/>
              <a:cs typeface="Century" charset="0"/>
            </a:endParaRPr>
          </a:p>
          <a:p>
            <a:r>
              <a:rPr lang="en-US" sz="2400" dirty="0" smtClean="0">
                <a:latin typeface="Century" charset="0"/>
                <a:ea typeface="Century" charset="0"/>
                <a:cs typeface="Century" charset="0"/>
              </a:rPr>
              <a:t>Use of IBM </a:t>
            </a:r>
            <a:r>
              <a:rPr lang="en-US" sz="2400" dirty="0">
                <a:latin typeface="Century" charset="0"/>
                <a:ea typeface="Century" charset="0"/>
                <a:cs typeface="Century" charset="0"/>
              </a:rPr>
              <a:t>Cloud Object Store </a:t>
            </a:r>
            <a:r>
              <a:rPr lang="en-US" sz="2400" dirty="0" smtClean="0">
                <a:latin typeface="Century" charset="0"/>
                <a:ea typeface="Century" charset="0"/>
                <a:cs typeface="Century" charset="0"/>
              </a:rPr>
              <a:t>(COS)</a:t>
            </a:r>
            <a:endParaRPr lang="en-US" sz="2400" dirty="0">
              <a:latin typeface="Century" charset="0"/>
              <a:ea typeface="Century" charset="0"/>
              <a:cs typeface="Century" charset="0"/>
            </a:endParaRPr>
          </a:p>
          <a:p>
            <a:r>
              <a:rPr lang="en-US" sz="2400" dirty="0">
                <a:latin typeface="Century" charset="0"/>
                <a:ea typeface="Century" charset="0"/>
                <a:cs typeface="Century" charset="0"/>
              </a:rPr>
              <a:t>Design your deep learning model in NNM</a:t>
            </a:r>
          </a:p>
          <a:p>
            <a:r>
              <a:rPr lang="en-US" sz="2400" dirty="0">
                <a:latin typeface="Century" charset="0"/>
                <a:ea typeface="Century" charset="0"/>
                <a:cs typeface="Century" charset="0"/>
              </a:rPr>
              <a:t>Train your deep learning model</a:t>
            </a:r>
          </a:p>
          <a:p>
            <a:r>
              <a:rPr lang="en-US" sz="2400" dirty="0">
                <a:latin typeface="Century" charset="0"/>
                <a:ea typeface="Century" charset="0"/>
                <a:cs typeface="Century" charset="0"/>
              </a:rPr>
              <a:t>Download the trained model</a:t>
            </a:r>
          </a:p>
          <a:p>
            <a:endParaRPr lang="en-US" sz="24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3342" y="6356350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24/05/18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57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895245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Team </a:t>
            </a:r>
            <a:r>
              <a:rPr lang="en-US" b="1" dirty="0" smtClean="0">
                <a:latin typeface="Century" charset="0"/>
                <a:ea typeface="Century" charset="0"/>
                <a:cs typeface="Century" charset="0"/>
                <a:sym typeface="Wingdings"/>
              </a:rPr>
              <a:t> 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24/05/18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5688" y="8225296"/>
            <a:ext cx="565644" cy="168541"/>
          </a:xfrm>
        </p:spPr>
        <p:txBody>
          <a:bodyPr>
            <a:normAutofit fontScale="47500" lnSpcReduction="20000"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46" y="1730827"/>
            <a:ext cx="5529034" cy="414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6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895245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Special Thanks 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24/05/18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5688" y="8225296"/>
            <a:ext cx="565644" cy="168541"/>
          </a:xfrm>
        </p:spPr>
        <p:txBody>
          <a:bodyPr>
            <a:normAutofit fontScale="47500" lnSpcReduction="20000"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136428" y="1703692"/>
            <a:ext cx="7474172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Century" charset="0"/>
                <a:ea typeface="Century" charset="0"/>
                <a:cs typeface="Century" charset="0"/>
              </a:rPr>
              <a:t>For all screenshots :D </a:t>
            </a:r>
          </a:p>
          <a:p>
            <a:pPr>
              <a:buFont typeface="Wingdings" charset="2"/>
              <a:buChar char="§"/>
            </a:pPr>
            <a:endParaRPr lang="en-US" sz="2400" dirty="0" smtClean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r>
              <a:rPr lang="en-US" sz="2400" dirty="0" err="1" smtClean="0">
                <a:latin typeface="Century" charset="0"/>
                <a:ea typeface="Century" charset="0"/>
                <a:cs typeface="Century" charset="0"/>
              </a:rPr>
              <a:t>Tarun</a:t>
            </a:r>
            <a:r>
              <a:rPr lang="en-US" sz="2400" dirty="0" smtClean="0">
                <a:latin typeface="Century" charset="0"/>
                <a:ea typeface="Century" charset="0"/>
                <a:cs typeface="Century" charset="0"/>
              </a:rPr>
              <a:t> Tater </a:t>
            </a:r>
          </a:p>
          <a:p>
            <a:pPr>
              <a:buFont typeface="Wingdings" charset="2"/>
              <a:buChar char="§"/>
            </a:pPr>
            <a:r>
              <a:rPr lang="en-US" sz="2400" dirty="0" err="1" smtClean="0">
                <a:latin typeface="Century" charset="0"/>
                <a:ea typeface="Century" charset="0"/>
                <a:cs typeface="Century" charset="0"/>
              </a:rPr>
              <a:t>Tanmayee</a:t>
            </a:r>
            <a:r>
              <a:rPr lang="en-US" sz="2400" dirty="0" smtClean="0">
                <a:latin typeface="Century" charset="0"/>
                <a:ea typeface="Century" charset="0"/>
                <a:cs typeface="Century" charset="0"/>
              </a:rPr>
              <a:t> Narendra </a:t>
            </a:r>
            <a:endParaRPr lang="en-US" sz="24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endParaRPr lang="en-US" sz="1600" dirty="0">
              <a:latin typeface="Century" charset="0"/>
              <a:ea typeface="Century" charset="0"/>
              <a:cs typeface="Centu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47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859" y="486887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Public Tutorials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123" y="1953127"/>
            <a:ext cx="8026329" cy="4403223"/>
          </a:xfrm>
        </p:spPr>
        <p:txBody>
          <a:bodyPr anchor="ctr"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1600" dirty="0">
                <a:latin typeface="Century" charset="0"/>
                <a:ea typeface="Century" charset="0"/>
                <a:cs typeface="Century" charset="0"/>
              </a:rPr>
              <a:t>Exploring Deep Learning and Neural Network Modeler with Watson Studio</a:t>
            </a:r>
            <a:br>
              <a:rPr lang="en-US" sz="1600" dirty="0">
                <a:latin typeface="Century" charset="0"/>
                <a:ea typeface="Century" charset="0"/>
                <a:cs typeface="Century" charset="0"/>
              </a:rPr>
            </a:br>
            <a:r>
              <a:rPr lang="en-US" sz="1600" dirty="0">
                <a:latin typeface="Century" charset="0"/>
                <a:ea typeface="Century" charset="0"/>
                <a:cs typeface="Century" charset="0"/>
                <a:hlinkClick r:id="rId5"/>
              </a:rPr>
              <a:t>https://</a:t>
            </a:r>
            <a:r>
              <a:rPr lang="en-US" sz="1600" dirty="0" smtClean="0">
                <a:latin typeface="Century" charset="0"/>
                <a:ea typeface="Century" charset="0"/>
                <a:cs typeface="Century" charset="0"/>
                <a:hlinkClick r:id="rId5"/>
              </a:rPr>
              <a:t>medium.com/ibm-watson/exploring-deep-learning-and-neural-network-modeler-with-watson-studio-ead35d21a438</a:t>
            </a:r>
            <a:endParaRPr lang="en-US" sz="1600" dirty="0" smtClean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endParaRPr lang="en-US" sz="16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r>
              <a:rPr lang="en-US" sz="1600" dirty="0" smtClean="0">
                <a:latin typeface="Century" charset="0"/>
                <a:ea typeface="Century" charset="0"/>
                <a:cs typeface="Century" charset="0"/>
              </a:rPr>
              <a:t>Accelerate </a:t>
            </a:r>
            <a:r>
              <a:rPr lang="en-US" sz="1600" dirty="0">
                <a:latin typeface="Century" charset="0"/>
                <a:ea typeface="Century" charset="0"/>
                <a:cs typeface="Century" charset="0"/>
              </a:rPr>
              <a:t>Your Deep Learning Experiments with IBM’s Neural Network Modeler </a:t>
            </a:r>
            <a:r>
              <a:rPr lang="en-US" sz="1600" dirty="0" smtClean="0">
                <a:latin typeface="Century" charset="0"/>
                <a:ea typeface="Century" charset="0"/>
                <a:cs typeface="Century" charset="0"/>
              </a:rPr>
              <a:t/>
            </a:r>
            <a:br>
              <a:rPr lang="en-US" sz="1600" dirty="0" smtClean="0">
                <a:latin typeface="Century" charset="0"/>
                <a:ea typeface="Century" charset="0"/>
                <a:cs typeface="Century" charset="0"/>
              </a:rPr>
            </a:br>
            <a:r>
              <a:rPr lang="en-US" sz="1600" dirty="0" smtClean="0">
                <a:latin typeface="Century" charset="0"/>
                <a:ea typeface="Century" charset="0"/>
                <a:cs typeface="Century" charset="0"/>
                <a:hlinkClick r:id="rId6"/>
              </a:rPr>
              <a:t>https</a:t>
            </a:r>
            <a:r>
              <a:rPr lang="en-US" sz="1600" dirty="0">
                <a:latin typeface="Century" charset="0"/>
                <a:ea typeface="Century" charset="0"/>
                <a:cs typeface="Century" charset="0"/>
                <a:hlinkClick r:id="rId6"/>
              </a:rPr>
              <a:t>://</a:t>
            </a:r>
            <a:r>
              <a:rPr lang="en-US" sz="1600" dirty="0" smtClean="0">
                <a:latin typeface="Century" charset="0"/>
                <a:ea typeface="Century" charset="0"/>
                <a:cs typeface="Century" charset="0"/>
                <a:hlinkClick r:id="rId6"/>
              </a:rPr>
              <a:t>medium.com/ibm-watson/accelerate-your-deep-learning-experiments-with-ibms-neural-network-modeler-dd0c92fba814</a:t>
            </a:r>
            <a:endParaRPr lang="en-US" sz="1600" dirty="0" smtClean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endParaRPr lang="en-US" sz="1600" dirty="0" smtClean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r>
              <a:rPr lang="en-US" sz="1600" dirty="0">
                <a:latin typeface="Century" charset="0"/>
                <a:ea typeface="Century" charset="0"/>
                <a:cs typeface="Century" charset="0"/>
              </a:rPr>
              <a:t>Deep Learning as a Service Now in IBM Watson </a:t>
            </a:r>
            <a:r>
              <a:rPr lang="en-US" sz="1600" dirty="0" smtClean="0">
                <a:latin typeface="Century" charset="0"/>
                <a:ea typeface="Century" charset="0"/>
                <a:cs typeface="Century" charset="0"/>
              </a:rPr>
              <a:t>Studio</a:t>
            </a:r>
            <a:br>
              <a:rPr lang="en-US" sz="1600" dirty="0" smtClean="0">
                <a:latin typeface="Century" charset="0"/>
                <a:ea typeface="Century" charset="0"/>
                <a:cs typeface="Century" charset="0"/>
              </a:rPr>
            </a:br>
            <a:r>
              <a:rPr lang="en-US" sz="1600" dirty="0" smtClean="0">
                <a:latin typeface="Century" charset="0"/>
                <a:ea typeface="Century" charset="0"/>
                <a:cs typeface="Century" charset="0"/>
                <a:hlinkClick r:id="rId7"/>
              </a:rPr>
              <a:t>https://medium.com/ibm-watson/deep-learning-now-in-ibm-watson-studio-d8ba311e4ff1</a:t>
            </a:r>
            <a:endParaRPr lang="en-US" sz="1600" dirty="0" smtClean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endParaRPr lang="en-US" sz="16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r>
              <a:rPr lang="en-US" sz="1600" dirty="0" smtClean="0">
                <a:latin typeface="Century" charset="0"/>
                <a:ea typeface="Century" charset="0"/>
                <a:cs typeface="Century" charset="0"/>
              </a:rPr>
              <a:t>Video Tutorial</a:t>
            </a:r>
            <a:br>
              <a:rPr lang="en-US" sz="1600" dirty="0" smtClean="0">
                <a:latin typeface="Century" charset="0"/>
                <a:ea typeface="Century" charset="0"/>
                <a:cs typeface="Century" charset="0"/>
              </a:rPr>
            </a:br>
            <a:r>
              <a:rPr lang="en-US" sz="1600" dirty="0" smtClean="0">
                <a:latin typeface="Century" charset="0"/>
                <a:ea typeface="Century" charset="0"/>
                <a:cs typeface="Century" charset="0"/>
                <a:hlinkClick r:id="rId8"/>
              </a:rPr>
              <a:t>https</a:t>
            </a:r>
            <a:r>
              <a:rPr lang="en-US" sz="1600" dirty="0">
                <a:latin typeface="Century" charset="0"/>
                <a:ea typeface="Century" charset="0"/>
                <a:cs typeface="Century" charset="0"/>
                <a:hlinkClick r:id="rId8"/>
              </a:rPr>
              <a:t>://www.youtube.com/watch?v=EDQ0AWcUBnE</a:t>
            </a:r>
            <a:endParaRPr lang="en-US" sz="16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endParaRPr lang="en-US" sz="16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endParaRPr lang="en-US" sz="16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3342" y="6356350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24/05/18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71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29DE7B6-DC7C-4BA1-B406-EDDA0C0A31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F342B1AF-1262-46DA-BE69-C40E9391C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481723" y="2593485"/>
            <a:ext cx="1648572" cy="1648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1957" y="104458"/>
            <a:ext cx="5478379" cy="26634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 ? </a:t>
            </a:r>
            <a:endParaRPr lang="en-US" sz="54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1957" y="3882491"/>
            <a:ext cx="7002381" cy="18608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Slack Channel: #</a:t>
            </a:r>
            <a:r>
              <a:rPr lang="en-US" sz="44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wml_dl_user</a:t>
            </a:r>
            <a:endParaRPr lang="en-US" sz="4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4046D6D-807B-A94C-AE5E-0942B6C550BF}" type="datetime1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5/24/18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189619" y="6356350"/>
            <a:ext cx="54783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12379" y="6356350"/>
            <a:ext cx="5414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51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="" xmlns:a16="http://schemas.microsoft.com/office/drawing/2014/main" id="{559AE206-7EBA-4D33-8BC9-9D8158553F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6437D937-A7F1-4011-92B4-328E5BE1B1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B672F332-AF08-46C6-94F0-77684310D7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4244EF8-D73A-40E1-BE73-D46E6B4B04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AB84D7E8-4ECB-42D7-ADBF-01689B0F24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9E8E38ED-369A-44C2-B635-0BED0E48A6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Thanks you </a:t>
            </a:r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/>
              </a:rPr>
              <a:t> </a:t>
            </a:r>
            <a:endParaRPr lang="en-US" sz="60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3968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4046D6D-807B-A94C-AE5E-0942B6C550BF}" type="datetime1">
              <a:rPr lang="en-US"/>
              <a:pPr>
                <a:spcAft>
                  <a:spcPts val="600"/>
                </a:spcAft>
              </a:pPr>
              <a:t>5/24/18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200401" y="6356350"/>
            <a:ext cx="44391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2528" y="6356350"/>
            <a:ext cx="365760" cy="365125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 algn="ctr">
              <a:spcAft>
                <a:spcPts val="600"/>
              </a:spcAft>
            </a:pPr>
            <a:fld id="{C2FF6C8D-9407-F74C-A20A-CD0FCFCCD3EE}" type="slidenum">
              <a:rPr lang="en-US" sz="105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24</a:t>
            </a:fld>
            <a:endParaRPr lang="en-US" sz="10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99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="" xmlns:a16="http://schemas.microsoft.com/office/drawing/2014/main" id="{58FF3536-B3D0-4468-87B2-E1D1FD96A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Requirement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429" y="1715464"/>
            <a:ext cx="7474171" cy="3450613"/>
          </a:xfrm>
        </p:spPr>
        <p:txBody>
          <a:bodyPr anchor="ctr"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1900" dirty="0" smtClean="0">
                <a:latin typeface="Century" charset="0"/>
                <a:ea typeface="Century" charset="0"/>
                <a:cs typeface="Century" charset="0"/>
              </a:rPr>
              <a:t>IBM </a:t>
            </a:r>
            <a:r>
              <a:rPr lang="en-US" sz="1900" strike="sngStrike" dirty="0" err="1" smtClean="0">
                <a:latin typeface="Century" charset="0"/>
                <a:ea typeface="Century" charset="0"/>
                <a:cs typeface="Century" charset="0"/>
              </a:rPr>
              <a:t>Bluemix</a:t>
            </a:r>
            <a:r>
              <a:rPr lang="en-US" sz="1900" dirty="0" smtClean="0">
                <a:latin typeface="Century" charset="0"/>
                <a:ea typeface="Century" charset="0"/>
                <a:cs typeface="Century" charset="0"/>
              </a:rPr>
              <a:t> Cloud Account </a:t>
            </a:r>
          </a:p>
          <a:p>
            <a:pPr lvl="1">
              <a:buFont typeface="Arial" charset="0"/>
              <a:buChar char="•"/>
            </a:pPr>
            <a:r>
              <a:rPr lang="en-US" sz="1900" dirty="0" smtClean="0">
                <a:latin typeface="Century" charset="0"/>
                <a:ea typeface="Century" charset="0"/>
                <a:cs typeface="Century" charset="0"/>
                <a:hlinkClick r:id="rId5"/>
              </a:rPr>
              <a:t>http://console.bluemix.com/</a:t>
            </a:r>
            <a:endParaRPr lang="en-US" sz="1900" dirty="0" smtClean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endParaRPr lang="en-US" sz="1900" dirty="0" smtClean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r>
              <a:rPr lang="en-US" sz="1900" dirty="0" smtClean="0">
                <a:latin typeface="Century" charset="0"/>
                <a:ea typeface="Century" charset="0"/>
                <a:cs typeface="Century" charset="0"/>
              </a:rPr>
              <a:t>IBM </a:t>
            </a:r>
            <a:r>
              <a:rPr lang="en-US" sz="1900" dirty="0">
                <a:latin typeface="Century" charset="0"/>
                <a:ea typeface="Century" charset="0"/>
                <a:cs typeface="Century" charset="0"/>
              </a:rPr>
              <a:t>Watson Studio / Data Science Experience Account</a:t>
            </a:r>
          </a:p>
          <a:p>
            <a:pPr lvl="1"/>
            <a:r>
              <a:rPr lang="en-US" sz="1900" dirty="0">
                <a:latin typeface="Century" charset="0"/>
                <a:ea typeface="Century" charset="0"/>
                <a:cs typeface="Century" charset="0"/>
                <a:hlinkClick r:id="rId6"/>
              </a:rPr>
              <a:t>http://datascience.ibm.com/</a:t>
            </a:r>
            <a:endParaRPr lang="en-US" sz="1900" dirty="0">
              <a:latin typeface="Century" charset="0"/>
              <a:ea typeface="Century" charset="0"/>
              <a:cs typeface="Century" charset="0"/>
            </a:endParaRPr>
          </a:p>
          <a:p>
            <a:endParaRPr lang="en-US" sz="19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r>
              <a:rPr lang="en-US" sz="1900" dirty="0">
                <a:latin typeface="Century" charset="0"/>
                <a:ea typeface="Century" charset="0"/>
                <a:cs typeface="Century" charset="0"/>
              </a:rPr>
              <a:t>Tutorial Dataset and Wiki</a:t>
            </a:r>
          </a:p>
          <a:p>
            <a:pPr lvl="1"/>
            <a:r>
              <a:rPr lang="en-US" sz="1900" dirty="0">
                <a:latin typeface="Century" charset="0"/>
                <a:ea typeface="Century" charset="0"/>
                <a:cs typeface="Century" charset="0"/>
                <a:hlinkClick r:id="rId7"/>
              </a:rPr>
              <a:t>https://github.ibm.com/DARVIZ/darviz/wiki/NNM-Tutorial</a:t>
            </a:r>
            <a:endParaRPr lang="en-US" sz="19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3342" y="6356350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24/05/18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8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="" xmlns:a16="http://schemas.microsoft.com/office/drawing/2014/main" id="{49F1F86A-D5F1-43D7-8E5E-4A788C178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Hands-on Session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3342" y="6356350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24/05/18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2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9A309A7-1751-4ABE-A3C1-EEC40366AD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967D8EB6-EAE1-4F9C-B398-83321E287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Steps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429" y="2278173"/>
            <a:ext cx="7474171" cy="3450613"/>
          </a:xfrm>
        </p:spPr>
        <p:txBody>
          <a:bodyPr anchor="ctr"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Create cloud object store service at IBM cloud dashboard</a:t>
            </a:r>
          </a:p>
          <a:p>
            <a:pPr lvl="1"/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Upload data </a:t>
            </a:r>
            <a:r>
              <a:rPr lang="en-US" sz="2000" dirty="0" smtClean="0">
                <a:latin typeface="Century" charset="0"/>
                <a:ea typeface="Century" charset="0"/>
                <a:cs typeface="Century" charset="0"/>
              </a:rPr>
              <a:t>to COS</a:t>
            </a:r>
            <a:endParaRPr lang="en-US" sz="20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Create deep learning project in Watson studio</a:t>
            </a:r>
          </a:p>
          <a:p>
            <a:pPr>
              <a:buFont typeface="Wingdings" charset="2"/>
              <a:buChar char="§"/>
            </a:pPr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Create new modeler flow</a:t>
            </a:r>
          </a:p>
          <a:p>
            <a:pPr>
              <a:buFont typeface="Wingdings" charset="2"/>
              <a:buChar char="§"/>
            </a:pPr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Design valid network in canvas</a:t>
            </a:r>
          </a:p>
          <a:p>
            <a:pPr>
              <a:buFont typeface="Wingdings" charset="2"/>
              <a:buChar char="§"/>
            </a:pPr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Publish the network for training</a:t>
            </a:r>
          </a:p>
          <a:p>
            <a:pPr>
              <a:buFont typeface="Wingdings" charset="2"/>
              <a:buChar char="§"/>
            </a:pPr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Create experiment to train the model</a:t>
            </a:r>
          </a:p>
          <a:p>
            <a:pPr lvl="1"/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Training </a:t>
            </a:r>
            <a:r>
              <a:rPr lang="en-US" sz="2000" dirty="0" smtClean="0">
                <a:latin typeface="Century" charset="0"/>
                <a:ea typeface="Century" charset="0"/>
                <a:cs typeface="Century" charset="0"/>
              </a:rPr>
              <a:t>definition</a:t>
            </a:r>
          </a:p>
          <a:p>
            <a:pPr>
              <a:buFont typeface="Wingdings" charset="2"/>
              <a:buChar char="§"/>
            </a:pPr>
            <a:r>
              <a:rPr lang="en-US" sz="2000" dirty="0" smtClean="0">
                <a:latin typeface="Century" charset="0"/>
                <a:ea typeface="Century" charset="0"/>
                <a:cs typeface="Century" charset="0"/>
              </a:rPr>
              <a:t>View and monitor the logs </a:t>
            </a:r>
          </a:p>
          <a:p>
            <a:pPr>
              <a:buFont typeface="Wingdings" charset="2"/>
              <a:buChar char="§"/>
            </a:pPr>
            <a:r>
              <a:rPr lang="en-US" sz="2000" dirty="0" smtClean="0">
                <a:latin typeface="Century" charset="0"/>
                <a:ea typeface="Century" charset="0"/>
                <a:cs typeface="Century" charset="0"/>
              </a:rPr>
              <a:t>Download </a:t>
            </a:r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the trained model from result bucket of COS</a:t>
            </a:r>
          </a:p>
          <a:p>
            <a:pPr>
              <a:buFont typeface="Wingdings" charset="2"/>
              <a:buChar char="§"/>
            </a:pPr>
            <a:endParaRPr lang="en-US" sz="20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3342" y="6356350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24/05/18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47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859" y="658106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Cloud Object Storage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24/05/18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55"/>
          <a:stretch/>
        </p:blipFill>
        <p:spPr>
          <a:xfrm>
            <a:off x="455334" y="1953127"/>
            <a:ext cx="2465575" cy="38263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88122" y="2358913"/>
            <a:ext cx="1207477" cy="5953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482" y="1953128"/>
            <a:ext cx="5609693" cy="382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9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859" y="658106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Upload Data to Bucket 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24/05/18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4"/>
          <a:stretch/>
        </p:blipFill>
        <p:spPr>
          <a:xfrm>
            <a:off x="301925" y="1849399"/>
            <a:ext cx="8525322" cy="374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="" xmlns:a16="http://schemas.microsoft.com/office/drawing/2014/main" id="{A066507E-0459-44F3-BFD4-BF68F3174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Watson Studio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3342" y="6356350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24/05/18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28" y="1950267"/>
            <a:ext cx="6424644" cy="3720250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06" y="1950267"/>
            <a:ext cx="4066440" cy="376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0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Deep Learning Project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24/05/18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9" r="21028"/>
          <a:stretch/>
        </p:blipFill>
        <p:spPr>
          <a:xfrm>
            <a:off x="2066191" y="1995427"/>
            <a:ext cx="4994031" cy="3992354"/>
          </a:xfrm>
          <a:prstGeom prst="rect">
            <a:avLst/>
          </a:prstGeom>
          <a:ln>
            <a:noFill/>
          </a:ln>
        </p:spPr>
      </p:pic>
      <p:pic>
        <p:nvPicPr>
          <p:cNvPr id="15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79430" y="3754315"/>
            <a:ext cx="1450731" cy="95836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2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946</TotalTime>
  <Words>407</Words>
  <Application>Microsoft Macintosh PowerPoint</Application>
  <PresentationFormat>Widescreen</PresentationFormat>
  <Paragraphs>156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Century</vt:lpstr>
      <vt:lpstr>Wingdings</vt:lpstr>
      <vt:lpstr>Office Theme</vt:lpstr>
      <vt:lpstr>Neural Network Modeler  Powered by: Watson Studio </vt:lpstr>
      <vt:lpstr>Outline</vt:lpstr>
      <vt:lpstr>Requirement</vt:lpstr>
      <vt:lpstr>Hands-on Session</vt:lpstr>
      <vt:lpstr>Steps</vt:lpstr>
      <vt:lpstr>Cloud Object Storage</vt:lpstr>
      <vt:lpstr>Upload Data to Bucket </vt:lpstr>
      <vt:lpstr>Watson Studio</vt:lpstr>
      <vt:lpstr>Deep Learning Project</vt:lpstr>
      <vt:lpstr>Modeler Flow</vt:lpstr>
      <vt:lpstr>NNM Canvas</vt:lpstr>
      <vt:lpstr>Publish Training</vt:lpstr>
      <vt:lpstr>Create Experiment </vt:lpstr>
      <vt:lpstr>Add Training Definition</vt:lpstr>
      <vt:lpstr>Add COS Details to Experiment</vt:lpstr>
      <vt:lpstr>Create and Run</vt:lpstr>
      <vt:lpstr>Experiments</vt:lpstr>
      <vt:lpstr>Logs </vt:lpstr>
      <vt:lpstr>Trained Model</vt:lpstr>
      <vt:lpstr>Team  </vt:lpstr>
      <vt:lpstr>Special Thanks </vt:lpstr>
      <vt:lpstr>Public Tutorials </vt:lpstr>
      <vt:lpstr>Questions ? </vt:lpstr>
      <vt:lpstr>Thanks you  </vt:lpstr>
    </vt:vector>
  </TitlesOfParts>
  <Manager/>
  <Company/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Naveen Panwar</dc:creator>
  <cp:keywords/>
  <dc:description/>
  <cp:lastModifiedBy>Microsoft Office User</cp:lastModifiedBy>
  <cp:revision>31</cp:revision>
  <dcterms:created xsi:type="dcterms:W3CDTF">2017-09-15T08:55:01Z</dcterms:created>
  <dcterms:modified xsi:type="dcterms:W3CDTF">2018-05-24T05:21:24Z</dcterms:modified>
  <cp:category/>
</cp:coreProperties>
</file>